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7"/>
  </p:notesMasterIdLst>
  <p:sldIdLst>
    <p:sldId id="256" r:id="rId2"/>
    <p:sldId id="305" r:id="rId3"/>
    <p:sldId id="304" r:id="rId4"/>
    <p:sldId id="292" r:id="rId5"/>
    <p:sldId id="293" r:id="rId6"/>
    <p:sldId id="291" r:id="rId7"/>
    <p:sldId id="307" r:id="rId8"/>
    <p:sldId id="306" r:id="rId9"/>
    <p:sldId id="257" r:id="rId10"/>
    <p:sldId id="258" r:id="rId11"/>
    <p:sldId id="266" r:id="rId12"/>
    <p:sldId id="300" r:id="rId13"/>
    <p:sldId id="259" r:id="rId14"/>
    <p:sldId id="303" r:id="rId15"/>
    <p:sldId id="260" r:id="rId16"/>
    <p:sldId id="301" r:id="rId17"/>
    <p:sldId id="302" r:id="rId18"/>
    <p:sldId id="261" r:id="rId19"/>
    <p:sldId id="263" r:id="rId20"/>
    <p:sldId id="264" r:id="rId21"/>
    <p:sldId id="265" r:id="rId22"/>
    <p:sldId id="267" r:id="rId23"/>
    <p:sldId id="295" r:id="rId24"/>
    <p:sldId id="268" r:id="rId25"/>
    <p:sldId id="269" r:id="rId26"/>
    <p:sldId id="270" r:id="rId27"/>
    <p:sldId id="277" r:id="rId28"/>
    <p:sldId id="271" r:id="rId29"/>
    <p:sldId id="272" r:id="rId30"/>
    <p:sldId id="278" r:id="rId31"/>
    <p:sldId id="279" r:id="rId32"/>
    <p:sldId id="280" r:id="rId33"/>
    <p:sldId id="281" r:id="rId34"/>
    <p:sldId id="282" r:id="rId35"/>
    <p:sldId id="283" r:id="rId36"/>
    <p:sldId id="284" r:id="rId37"/>
    <p:sldId id="285" r:id="rId38"/>
    <p:sldId id="286" r:id="rId39"/>
    <p:sldId id="287" r:id="rId40"/>
    <p:sldId id="294" r:id="rId41"/>
    <p:sldId id="288" r:id="rId42"/>
    <p:sldId id="289" r:id="rId43"/>
    <p:sldId id="290" r:id="rId44"/>
    <p:sldId id="296" r:id="rId45"/>
    <p:sldId id="29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79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7E0D5-572A-49D9-91C9-C949106FA0F1}" type="datetimeFigureOut">
              <a:rPr lang="en-US" smtClean="0"/>
              <a:t>15-May-20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D668A-E41D-431E-B704-577E3E79FAE6}" type="slidenum">
              <a:rPr lang="en-US" smtClean="0"/>
              <a:t>‹#›</a:t>
            </a:fld>
            <a:endParaRPr lang="en-US"/>
          </a:p>
        </p:txBody>
      </p:sp>
    </p:spTree>
    <p:extLst>
      <p:ext uri="{BB962C8B-B14F-4D97-AF65-F5344CB8AC3E}">
        <p14:creationId xmlns:p14="http://schemas.microsoft.com/office/powerpoint/2010/main" val="2132628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D668A-E41D-431E-B704-577E3E79FAE6}" type="slidenum">
              <a:rPr lang="en-US" smtClean="0"/>
              <a:t>2</a:t>
            </a:fld>
            <a:endParaRPr lang="en-US"/>
          </a:p>
        </p:txBody>
      </p:sp>
    </p:spTree>
    <p:extLst>
      <p:ext uri="{BB962C8B-B14F-4D97-AF65-F5344CB8AC3E}">
        <p14:creationId xmlns:p14="http://schemas.microsoft.com/office/powerpoint/2010/main" val="1993409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6D668A-E41D-431E-B704-577E3E79FAE6}" type="slidenum">
              <a:rPr lang="en-US" smtClean="0"/>
              <a:t>8</a:t>
            </a:fld>
            <a:endParaRPr lang="en-US"/>
          </a:p>
        </p:txBody>
      </p:sp>
    </p:spTree>
    <p:extLst>
      <p:ext uri="{BB962C8B-B14F-4D97-AF65-F5344CB8AC3E}">
        <p14:creationId xmlns:p14="http://schemas.microsoft.com/office/powerpoint/2010/main" val="1818930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2516625"/>
            <a:ext cx="9753600" cy="2595025"/>
          </a:xfrm>
        </p:spPr>
        <p:txBody>
          <a:bodyPr>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219200" y="5166530"/>
            <a:ext cx="97536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3D39F15-E887-4466-A749-929EA9C63CFC}" type="datetimeFigureOut">
              <a:rPr lang="en-US" smtClean="0"/>
              <a:pPr/>
              <a:t>15-May-20</a:t>
            </a:fld>
            <a:endParaRPr lang="en-US"/>
          </a:p>
        </p:txBody>
      </p:sp>
      <p:sp>
        <p:nvSpPr>
          <p:cNvPr id="8" name="Slide Number Placeholder 7"/>
          <p:cNvSpPr>
            <a:spLocks noGrp="1"/>
          </p:cNvSpPr>
          <p:nvPr>
            <p:ph type="sldNum" sz="quarter" idx="11"/>
          </p:nvPr>
        </p:nvSpPr>
        <p:spPr/>
        <p:txBody>
          <a:bodyPr/>
          <a:lstStyle/>
          <a:p>
            <a:fld id="{4C3856BB-8347-48D4-8C66-D409942608EE}"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39F15-E887-4466-A749-929EA9C63CF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1201" y="1826709"/>
            <a:ext cx="1989999" cy="448445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9365" y="1826709"/>
            <a:ext cx="6988635" cy="44844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D39F15-E887-4466-A749-929EA9C63CF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39F15-E887-4466-A749-929EA9C63CF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5017572"/>
            <a:ext cx="97536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219200" y="3865098"/>
            <a:ext cx="97536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3D39F15-E887-4466-A749-929EA9C63CFC}" type="datetimeFigureOut">
              <a:rPr lang="en-US" smtClean="0"/>
              <a:pPr/>
              <a:t>15-May-20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3D39F15-E887-4466-A749-929EA9C63CF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856BB-8347-48D4-8C66-D409942608EE}" type="slidenum">
              <a:rPr lang="en-US" smtClean="0"/>
              <a:pPr/>
              <a:t>‹#›</a:t>
            </a:fld>
            <a:endParaRPr lang="en-US"/>
          </a:p>
        </p:txBody>
      </p:sp>
      <p:sp>
        <p:nvSpPr>
          <p:cNvPr id="9" name="Title 8"/>
          <p:cNvSpPr>
            <a:spLocks noGrp="1"/>
          </p:cNvSpPr>
          <p:nvPr>
            <p:ph type="title"/>
          </p:nvPr>
        </p:nvSpPr>
        <p:spPr>
          <a:xfrm>
            <a:off x="1219200" y="1544716"/>
            <a:ext cx="9753600" cy="1154097"/>
          </a:xfrm>
        </p:spPr>
        <p:txBody>
          <a:bodyPr/>
          <a:lstStyle/>
          <a:p>
            <a:r>
              <a:rPr lang="en-US"/>
              <a:t>Click to edit Master title style</a:t>
            </a:r>
          </a:p>
        </p:txBody>
      </p:sp>
      <p:sp>
        <p:nvSpPr>
          <p:cNvPr id="8" name="Content Placeholder 7"/>
          <p:cNvSpPr>
            <a:spLocks noGrp="1"/>
          </p:cNvSpPr>
          <p:nvPr>
            <p:ph sz="quarter" idx="13"/>
          </p:nvPr>
        </p:nvSpPr>
        <p:spPr>
          <a:xfrm>
            <a:off x="1219200" y="2743200"/>
            <a:ext cx="4754880" cy="35935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242304" y="2743201"/>
            <a:ext cx="4754880" cy="3595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88464" y="2743200"/>
            <a:ext cx="44866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513526" y="2743200"/>
            <a:ext cx="4482749"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3D39F15-E887-4466-A749-929EA9C63CFC}" type="datetimeFigureOut">
              <a:rPr lang="en-US" smtClean="0"/>
              <a:pPr/>
              <a:t>15-May-20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856BB-8347-48D4-8C66-D409942608EE}" type="slidenum">
              <a:rPr lang="en-US" smtClean="0"/>
              <a:pPr/>
              <a:t>‹#›</a:t>
            </a:fld>
            <a:endParaRPr lang="en-US"/>
          </a:p>
        </p:txBody>
      </p:sp>
      <p:sp>
        <p:nvSpPr>
          <p:cNvPr id="10" name="Title 9"/>
          <p:cNvSpPr>
            <a:spLocks noGrp="1"/>
          </p:cNvSpPr>
          <p:nvPr>
            <p:ph type="title"/>
          </p:nvPr>
        </p:nvSpPr>
        <p:spPr>
          <a:xfrm>
            <a:off x="1219200" y="1544716"/>
            <a:ext cx="9753600" cy="1154097"/>
          </a:xfrm>
        </p:spPr>
        <p:txBody>
          <a:bodyPr/>
          <a:lstStyle/>
          <a:p>
            <a:r>
              <a:rPr lang="en-US"/>
              <a:t>Click to edit Master title style</a:t>
            </a:r>
            <a:endParaRPr lang="en-US" dirty="0"/>
          </a:p>
        </p:txBody>
      </p:sp>
      <p:sp>
        <p:nvSpPr>
          <p:cNvPr id="11" name="Content Placeholder 10"/>
          <p:cNvSpPr>
            <a:spLocks noGrp="1"/>
          </p:cNvSpPr>
          <p:nvPr>
            <p:ph sz="quarter" idx="13"/>
          </p:nvPr>
        </p:nvSpPr>
        <p:spPr>
          <a:xfrm>
            <a:off x="1219200"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6242303" y="3383280"/>
            <a:ext cx="4754880" cy="29535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3D39F15-E887-4466-A749-929EA9C63CFC}" type="datetimeFigureOut">
              <a:rPr lang="en-US" smtClean="0"/>
              <a:pPr/>
              <a:t>15-May-20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39F15-E887-4466-A749-929EA9C63CFC}" type="datetimeFigureOut">
              <a:rPr lang="en-US" smtClean="0"/>
              <a:pPr/>
              <a:t>15-May-20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5363"/>
            <a:ext cx="3934581" cy="2173015"/>
          </a:xfrm>
        </p:spPr>
        <p:txBody>
          <a:bodyPr anchor="b">
            <a:normAutofit/>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5362336" y="1826709"/>
            <a:ext cx="5610464"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19200" y="4061096"/>
            <a:ext cx="3934581"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39F15-E887-4466-A749-929EA9C63CF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1828800"/>
            <a:ext cx="3938016" cy="2176272"/>
          </a:xfrm>
        </p:spPr>
        <p:txBody>
          <a:bodyPr anchor="b">
            <a:normAutofit/>
          </a:bodyPr>
          <a:lstStyle>
            <a:lvl1pPr algn="l">
              <a:defRPr sz="2800" b="0"/>
            </a:lvl1pPr>
          </a:lstStyle>
          <a:p>
            <a:r>
              <a:rPr lang="en-US"/>
              <a:t>Click to edit Master title style</a:t>
            </a:r>
            <a:endParaRPr lang="en-US" dirty="0"/>
          </a:p>
        </p:txBody>
      </p:sp>
      <p:sp>
        <p:nvSpPr>
          <p:cNvPr id="3" name="Picture Placeholder 2"/>
          <p:cNvSpPr>
            <a:spLocks noGrp="1"/>
          </p:cNvSpPr>
          <p:nvPr>
            <p:ph type="pic" idx="1"/>
          </p:nvPr>
        </p:nvSpPr>
        <p:spPr>
          <a:xfrm>
            <a:off x="5588000" y="2286000"/>
            <a:ext cx="53848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219200" y="4059936"/>
            <a:ext cx="3938016"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3D39F15-E887-4466-A749-929EA9C63CFC}" type="datetimeFigureOut">
              <a:rPr lang="en-US" smtClean="0"/>
              <a:pPr/>
              <a:t>15-May-20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856BB-8347-48D4-8C66-D409942608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11247024" y="573807"/>
            <a:ext cx="114981"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p:nvSpPr>
        <p:spPr>
          <a:xfrm>
            <a:off x="11425892" y="573807"/>
            <a:ext cx="76809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219200" y="1544716"/>
            <a:ext cx="9753600" cy="115409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769834"/>
            <a:ext cx="9753600" cy="35395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010254" y="548797"/>
            <a:ext cx="1585509"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33D39F15-E887-4466-A749-929EA9C63CFC}" type="datetimeFigureOut">
              <a:rPr lang="en-US" smtClean="0"/>
              <a:pPr/>
              <a:t>15-May-20</a:t>
            </a:fld>
            <a:endParaRPr lang="en-US"/>
          </a:p>
        </p:txBody>
      </p:sp>
      <p:sp>
        <p:nvSpPr>
          <p:cNvPr id="6" name="Slide Number Placeholder 5"/>
          <p:cNvSpPr>
            <a:spLocks noGrp="1"/>
          </p:cNvSpPr>
          <p:nvPr>
            <p:ph type="sldNum" sz="quarter" idx="4"/>
          </p:nvPr>
        </p:nvSpPr>
        <p:spPr>
          <a:xfrm>
            <a:off x="9752554" y="548797"/>
            <a:ext cx="1254937" cy="301752"/>
          </a:xfrm>
          <a:prstGeom prst="rect">
            <a:avLst/>
          </a:prstGeom>
        </p:spPr>
        <p:txBody>
          <a:bodyPr vert="horz" lIns="91440" tIns="45720" rIns="91440" bIns="45720" rtlCol="0" anchor="ctr"/>
          <a:lstStyle>
            <a:lvl1pPr algn="r">
              <a:defRPr sz="1200">
                <a:solidFill>
                  <a:schemeClr val="tx1"/>
                </a:solidFill>
              </a:defRPr>
            </a:lvl1pPr>
          </a:lstStyle>
          <a:p>
            <a:fld id="{4C3856BB-8347-48D4-8C66-D409942608EE}" type="slidenum">
              <a:rPr lang="en-US" smtClean="0"/>
              <a:pPr/>
              <a:t>‹#›</a:t>
            </a:fld>
            <a:endParaRPr lang="en-US"/>
          </a:p>
        </p:txBody>
      </p:sp>
      <p:sp>
        <p:nvSpPr>
          <p:cNvPr id="5" name="Footer Placeholder 4"/>
          <p:cNvSpPr>
            <a:spLocks noGrp="1"/>
          </p:cNvSpPr>
          <p:nvPr>
            <p:ph type="ftr" sz="quarter" idx="3"/>
          </p:nvPr>
        </p:nvSpPr>
        <p:spPr>
          <a:xfrm>
            <a:off x="8011585" y="855957"/>
            <a:ext cx="2995319" cy="301227"/>
          </a:xfrm>
          <a:prstGeom prst="rect">
            <a:avLst/>
          </a:prstGeom>
        </p:spPr>
        <p:txBody>
          <a:bodyPr vert="horz" lIns="91440" tIns="0" rIns="91440" bIns="45720" rtlCol="0" anchor="t"/>
          <a:lstStyle>
            <a:lvl1pPr algn="l">
              <a:defRPr sz="1000">
                <a:solidFill>
                  <a:schemeClr val="tx1"/>
                </a:solidFill>
              </a:defRPr>
            </a:lvl1pPr>
          </a:lstStyle>
          <a:p>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1577976"/>
            <a:ext cx="5867400" cy="2384425"/>
          </a:xfrm>
        </p:spPr>
        <p:txBody>
          <a:bodyPr>
            <a:normAutofit fontScale="90000"/>
          </a:bodyPr>
          <a:lstStyle/>
          <a:p>
            <a:r>
              <a:rPr lang="en-US" sz="5400" dirty="0">
                <a:latin typeface="Times New Roman" pitchFamily="18" charset="0"/>
                <a:cs typeface="Times New Roman" pitchFamily="18" charset="0"/>
              </a:rPr>
              <a:t>      Francisco Goya</a:t>
            </a:r>
            <a:br>
              <a:rPr lang="en-US" sz="5400" dirty="0">
                <a:latin typeface="Times New Roman" pitchFamily="18" charset="0"/>
                <a:cs typeface="Times New Roman" pitchFamily="18" charset="0"/>
              </a:rPr>
            </a:br>
            <a:r>
              <a:rPr lang="en-US" sz="5400" dirty="0">
                <a:latin typeface="Times New Roman" pitchFamily="18" charset="0"/>
                <a:cs typeface="Times New Roman" pitchFamily="18" charset="0"/>
              </a:rPr>
              <a:t>	     </a:t>
            </a:r>
            <a:r>
              <a:rPr lang="en-US" sz="4000" dirty="0">
                <a:latin typeface="Times New Roman" pitchFamily="18" charset="0"/>
                <a:cs typeface="Times New Roman" pitchFamily="18" charset="0"/>
              </a:rPr>
              <a:t>(1746-1828)</a:t>
            </a:r>
            <a:br>
              <a:rPr lang="en-US" dirty="0">
                <a:latin typeface="Times New Roman" pitchFamily="18" charset="0"/>
                <a:cs typeface="Times New Roman" pitchFamily="18" charset="0"/>
              </a:rPr>
            </a:br>
            <a:endParaRPr lang="en-US" dirty="0">
              <a:latin typeface="Times New Roman" pitchFamily="18" charset="0"/>
              <a:cs typeface="Times New Roman" pitchFamily="18" charset="0"/>
            </a:endParaRPr>
          </a:p>
        </p:txBody>
      </p:sp>
      <p:sp>
        <p:nvSpPr>
          <p:cNvPr id="3" name="Subtitle 2"/>
          <p:cNvSpPr>
            <a:spLocks noGrp="1"/>
          </p:cNvSpPr>
          <p:nvPr>
            <p:ph type="subTitle" idx="1"/>
          </p:nvPr>
        </p:nvSpPr>
        <p:spPr>
          <a:xfrm>
            <a:off x="3276600" y="3962400"/>
            <a:ext cx="5715000" cy="2384425"/>
          </a:xfrm>
        </p:spPr>
        <p:txBody>
          <a:bodyPr>
            <a:normAutofit/>
          </a:bodyPr>
          <a:lstStyle/>
          <a:p>
            <a:pPr algn="ctr"/>
            <a:r>
              <a:rPr lang="en-US" sz="2400" dirty="0">
                <a:latin typeface="Times New Roman" panose="02020603050405020304" pitchFamily="18" charset="0"/>
                <a:cs typeface="Times New Roman" panose="02020603050405020304" pitchFamily="18" charset="0"/>
              </a:rPr>
              <a:t>History of Western Art</a:t>
            </a:r>
          </a:p>
          <a:p>
            <a:pPr algn="ctr"/>
            <a:r>
              <a:rPr lang="en-US" sz="2400" dirty="0">
                <a:latin typeface="Times New Roman" panose="02020603050405020304" pitchFamily="18" charset="0"/>
                <a:cs typeface="Times New Roman" panose="02020603050405020304" pitchFamily="18" charset="0"/>
              </a:rPr>
              <a:t>BFA-II (Visual Arts)</a:t>
            </a:r>
          </a:p>
          <a:p>
            <a:pPr algn="ctr"/>
            <a:r>
              <a:rPr lang="en-US" sz="2400" dirty="0">
                <a:latin typeface="Times New Roman" panose="02020603050405020304" pitchFamily="18" charset="0"/>
                <a:cs typeface="Times New Roman" panose="02020603050405020304" pitchFamily="18" charset="0"/>
              </a:rPr>
              <a:t>Course Incharge: Ms. Farah Khan</a:t>
            </a:r>
          </a:p>
          <a:p>
            <a:pPr algn="ctr"/>
            <a:r>
              <a:rPr lang="en-US" sz="2400" dirty="0">
                <a:latin typeface="Times New Roman" panose="02020603050405020304" pitchFamily="18" charset="0"/>
                <a:cs typeface="Times New Roman" panose="02020603050405020304" pitchFamily="18" charset="0"/>
              </a:rPr>
              <a:t>Institute of Design &amp; Visual Arts (LCWU)</a:t>
            </a:r>
            <a:endParaRPr lang="en-US" sz="24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335826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4354"/>
            <a:ext cx="7315200" cy="537754"/>
          </a:xfrm>
        </p:spPr>
        <p:txBody>
          <a:bodyPr>
            <a:normAutofit fontScale="90000"/>
          </a:bodyPr>
          <a:lstStyle/>
          <a:p>
            <a:pPr algn="ctr"/>
            <a:r>
              <a:rPr lang="en-US" dirty="0"/>
              <a:t>La Cometa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653476"/>
            <a:ext cx="6934200" cy="5993630"/>
          </a:xfrm>
        </p:spPr>
      </p:pic>
    </p:spTree>
    <p:extLst>
      <p:ext uri="{BB962C8B-B14F-4D97-AF65-F5344CB8AC3E}">
        <p14:creationId xmlns:p14="http://schemas.microsoft.com/office/powerpoint/2010/main" val="1973034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71846"/>
            <a:ext cx="7315200" cy="537754"/>
          </a:xfrm>
        </p:spPr>
        <p:txBody>
          <a:bodyPr>
            <a:normAutofit fontScale="90000"/>
          </a:bodyPr>
          <a:lstStyle/>
          <a:p>
            <a:pPr algn="ctr"/>
            <a:r>
              <a:rPr lang="en-US" dirty="0"/>
              <a:t>Bull Fight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1" y="609601"/>
            <a:ext cx="7681023" cy="5980957"/>
          </a:xfrm>
        </p:spPr>
      </p:pic>
    </p:spTree>
    <p:extLst>
      <p:ext uri="{BB962C8B-B14F-4D97-AF65-F5344CB8AC3E}">
        <p14:creationId xmlns:p14="http://schemas.microsoft.com/office/powerpoint/2010/main" val="2047636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71846"/>
            <a:ext cx="7315200" cy="537754"/>
          </a:xfrm>
        </p:spPr>
        <p:txBody>
          <a:bodyPr>
            <a:normAutofit fontScale="90000"/>
          </a:bodyPr>
          <a:lstStyle/>
          <a:p>
            <a:pPr algn="ctr"/>
            <a:r>
              <a:rPr lang="en-US" dirty="0"/>
              <a:t>Bull Fight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4790" y="1143001"/>
            <a:ext cx="7787411" cy="4760055"/>
          </a:xfrm>
        </p:spPr>
      </p:pic>
    </p:spTree>
    <p:extLst>
      <p:ext uri="{BB962C8B-B14F-4D97-AF65-F5344CB8AC3E}">
        <p14:creationId xmlns:p14="http://schemas.microsoft.com/office/powerpoint/2010/main" val="377640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152400"/>
            <a:ext cx="7315200" cy="457200"/>
          </a:xfrm>
        </p:spPr>
        <p:txBody>
          <a:bodyPr>
            <a:normAutofit fontScale="90000"/>
          </a:bodyPr>
          <a:lstStyle/>
          <a:p>
            <a:pPr algn="ctr"/>
            <a:r>
              <a:rPr lang="en-US" dirty="0"/>
              <a:t>Family of Charles IV</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0144" y="533400"/>
            <a:ext cx="7549656" cy="6162982"/>
          </a:xfrm>
        </p:spPr>
      </p:pic>
    </p:spTree>
    <p:extLst>
      <p:ext uri="{BB962C8B-B14F-4D97-AF65-F5344CB8AC3E}">
        <p14:creationId xmlns:p14="http://schemas.microsoft.com/office/powerpoint/2010/main" val="1973034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La Meninas by Velazquez</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1" y="609600"/>
            <a:ext cx="5353341" cy="6096000"/>
          </a:xfrm>
        </p:spPr>
      </p:pic>
    </p:spTree>
    <p:extLst>
      <p:ext uri="{BB962C8B-B14F-4D97-AF65-F5344CB8AC3E}">
        <p14:creationId xmlns:p14="http://schemas.microsoft.com/office/powerpoint/2010/main" val="1973034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Duchess of Alba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99358" y="609600"/>
            <a:ext cx="4289679" cy="6172200"/>
          </a:xfrm>
        </p:spPr>
      </p:pic>
    </p:spTree>
    <p:extLst>
      <p:ext uri="{BB962C8B-B14F-4D97-AF65-F5344CB8AC3E}">
        <p14:creationId xmlns:p14="http://schemas.microsoft.com/office/powerpoint/2010/main" val="1973034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71846"/>
            <a:ext cx="7315200" cy="537754"/>
          </a:xfrm>
        </p:spPr>
        <p:txBody>
          <a:bodyPr>
            <a:normAutofit fontScale="90000"/>
          </a:bodyPr>
          <a:lstStyle/>
          <a:p>
            <a:pPr algn="ctr"/>
            <a:r>
              <a:rPr lang="en-US" dirty="0"/>
              <a:t>Portrait of a woman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49784" y="608196"/>
            <a:ext cx="4908417" cy="6056862"/>
          </a:xfrm>
        </p:spPr>
      </p:pic>
    </p:spTree>
    <p:extLst>
      <p:ext uri="{BB962C8B-B14F-4D97-AF65-F5344CB8AC3E}">
        <p14:creationId xmlns:p14="http://schemas.microsoft.com/office/powerpoint/2010/main" val="3776406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62200" y="71846"/>
            <a:ext cx="7315200" cy="537754"/>
          </a:xfrm>
        </p:spPr>
        <p:txBody>
          <a:bodyPr>
            <a:normAutofit fontScale="90000"/>
          </a:bodyPr>
          <a:lstStyle/>
          <a:p>
            <a:pPr algn="ctr"/>
            <a:r>
              <a:rPr lang="en-US" dirty="0"/>
              <a:t>Portrait of a woman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1" y="609600"/>
            <a:ext cx="4215177" cy="6096000"/>
          </a:xfrm>
        </p:spPr>
      </p:pic>
    </p:spTree>
    <p:extLst>
      <p:ext uri="{BB962C8B-B14F-4D97-AF65-F5344CB8AC3E}">
        <p14:creationId xmlns:p14="http://schemas.microsoft.com/office/powerpoint/2010/main" val="3776406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90800" y="0"/>
            <a:ext cx="7315200" cy="533400"/>
          </a:xfrm>
        </p:spPr>
        <p:txBody>
          <a:bodyPr>
            <a:noAutofit/>
          </a:bodyPr>
          <a:lstStyle/>
          <a:p>
            <a:pPr algn="ctr"/>
            <a:r>
              <a:rPr lang="en-US" sz="3200" dirty="0"/>
              <a:t>Manuel Osorio De Zuniga</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62400" y="581746"/>
            <a:ext cx="4496094" cy="6123854"/>
          </a:xfrm>
        </p:spPr>
      </p:pic>
    </p:spTree>
    <p:extLst>
      <p:ext uri="{BB962C8B-B14F-4D97-AF65-F5344CB8AC3E}">
        <p14:creationId xmlns:p14="http://schemas.microsoft.com/office/powerpoint/2010/main" val="1973034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3</a:t>
            </a:r>
            <a:r>
              <a:rPr lang="en-US" baseline="30000" dirty="0"/>
              <a:t>rd</a:t>
            </a:r>
            <a:r>
              <a:rPr lang="en-US" dirty="0"/>
              <a:t> May, 1808</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1" y="685800"/>
            <a:ext cx="7744377" cy="5867400"/>
          </a:xfrm>
        </p:spPr>
      </p:pic>
    </p:spTree>
    <p:extLst>
      <p:ext uri="{BB962C8B-B14F-4D97-AF65-F5344CB8AC3E}">
        <p14:creationId xmlns:p14="http://schemas.microsoft.com/office/powerpoint/2010/main" val="1973034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8E4B4-92A0-428E-971E-5CC799E404FB}"/>
              </a:ext>
            </a:extLst>
          </p:cNvPr>
          <p:cNvSpPr>
            <a:spLocks noGrp="1"/>
          </p:cNvSpPr>
          <p:nvPr>
            <p:ph idx="1"/>
          </p:nvPr>
        </p:nvSpPr>
        <p:spPr>
          <a:xfrm>
            <a:off x="914400" y="1905001"/>
            <a:ext cx="10058400" cy="3733800"/>
          </a:xfrm>
        </p:spPr>
        <p:txBody>
          <a:bodyPr>
            <a:normAutofit/>
          </a:bodyPr>
          <a:lstStyle/>
          <a:p>
            <a:pPr marL="45720" indent="0" algn="ctr">
              <a:buNone/>
            </a:pPr>
            <a:endParaRPr lang="en-US" sz="2400" i="1" dirty="0">
              <a:latin typeface="Times New Roman" panose="02020603050405020304" pitchFamily="18" charset="0"/>
              <a:cs typeface="Times New Roman" panose="02020603050405020304" pitchFamily="18" charset="0"/>
            </a:endParaRPr>
          </a:p>
          <a:p>
            <a:pPr marL="45720" indent="0" algn="ctr">
              <a:buNone/>
            </a:pPr>
            <a:r>
              <a:rPr lang="en-US" sz="2400" i="1" dirty="0">
                <a:latin typeface="Times New Roman" panose="02020603050405020304" pitchFamily="18" charset="0"/>
                <a:cs typeface="Times New Roman" panose="02020603050405020304" pitchFamily="18" charset="0"/>
              </a:rPr>
              <a:t>“I have had three masters; Nature, Velasquez and Rembrandt” </a:t>
            </a:r>
          </a:p>
          <a:p>
            <a:pPr marL="45720" indent="0" algn="ctr">
              <a:buNone/>
            </a:pPr>
            <a:r>
              <a:rPr lang="en-US" sz="2400" dirty="0">
                <a:latin typeface="Times New Roman" panose="02020603050405020304" pitchFamily="18" charset="0"/>
                <a:cs typeface="Times New Roman" panose="02020603050405020304" pitchFamily="18" charset="0"/>
              </a:rPr>
              <a:t>                                                                                               Francisco Goya</a:t>
            </a:r>
          </a:p>
          <a:p>
            <a:pPr marL="45720" indent="0" algn="ctr">
              <a:buNone/>
            </a:pPr>
            <a:endParaRPr lang="en-US" sz="2400" i="1" dirty="0">
              <a:latin typeface="Times New Roman" panose="02020603050405020304" pitchFamily="18" charset="0"/>
              <a:cs typeface="Times New Roman" panose="02020603050405020304" pitchFamily="18" charset="0"/>
            </a:endParaRPr>
          </a:p>
          <a:p>
            <a:pPr marL="45720" indent="0" algn="ctr">
              <a:buNone/>
            </a:pPr>
            <a:r>
              <a:rPr lang="en-US" sz="2400" i="1" dirty="0">
                <a:latin typeface="Times New Roman" panose="02020603050405020304" pitchFamily="18" charset="0"/>
                <a:cs typeface="Times New Roman" panose="02020603050405020304" pitchFamily="18" charset="0"/>
              </a:rPr>
              <a:t>“The object of my work is to report the actuality of events”</a:t>
            </a:r>
          </a:p>
          <a:p>
            <a:pPr marL="45720" indent="0" algn="ctr">
              <a:buNone/>
            </a:pPr>
            <a:r>
              <a:rPr lang="en-US" sz="2400" dirty="0">
                <a:latin typeface="Times New Roman" panose="02020603050405020304" pitchFamily="18" charset="0"/>
                <a:cs typeface="Times New Roman" panose="02020603050405020304" pitchFamily="18" charset="0"/>
              </a:rPr>
              <a:t>                                                                                               Francisco Goya</a:t>
            </a:r>
          </a:p>
          <a:p>
            <a:pPr marL="45720" indent="0" algn="ctr">
              <a:buNone/>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74332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Nude Maja</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216205"/>
            <a:ext cx="8808180" cy="4346394"/>
          </a:xfrm>
        </p:spPr>
      </p:pic>
    </p:spTree>
    <p:extLst>
      <p:ext uri="{BB962C8B-B14F-4D97-AF65-F5344CB8AC3E}">
        <p14:creationId xmlns:p14="http://schemas.microsoft.com/office/powerpoint/2010/main" val="19730347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Clothed Maja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08150" y="1295401"/>
            <a:ext cx="8807450" cy="4403725"/>
          </a:xfrm>
        </p:spPr>
      </p:pic>
    </p:spTree>
    <p:extLst>
      <p:ext uri="{BB962C8B-B14F-4D97-AF65-F5344CB8AC3E}">
        <p14:creationId xmlns:p14="http://schemas.microsoft.com/office/powerpoint/2010/main" val="1973034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76200"/>
            <a:ext cx="7315200" cy="457200"/>
          </a:xfrm>
        </p:spPr>
        <p:txBody>
          <a:bodyPr>
            <a:normAutofit fontScale="90000"/>
          </a:bodyPr>
          <a:lstStyle/>
          <a:p>
            <a:pPr algn="ctr"/>
            <a:r>
              <a:rPr lang="en-US" dirty="0"/>
              <a:t>Majas on Balcony</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8562" y="533400"/>
            <a:ext cx="4048638" cy="6248400"/>
          </a:xfrm>
        </p:spPr>
      </p:pic>
    </p:spTree>
    <p:extLst>
      <p:ext uri="{BB962C8B-B14F-4D97-AF65-F5344CB8AC3E}">
        <p14:creationId xmlns:p14="http://schemas.microsoft.com/office/powerpoint/2010/main" val="696892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Maja and Celestina</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114801" y="609600"/>
            <a:ext cx="4013199" cy="6019800"/>
          </a:xfrm>
        </p:spPr>
      </p:pic>
    </p:spTree>
    <p:extLst>
      <p:ext uri="{BB962C8B-B14F-4D97-AF65-F5344CB8AC3E}">
        <p14:creationId xmlns:p14="http://schemas.microsoft.com/office/powerpoint/2010/main" val="3775976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4600" y="0"/>
            <a:ext cx="7239000" cy="533400"/>
          </a:xfrm>
        </p:spPr>
        <p:txBody>
          <a:bodyPr>
            <a:normAutofit fontScale="90000"/>
          </a:bodyPr>
          <a:lstStyle/>
          <a:p>
            <a:pPr algn="ctr"/>
            <a:r>
              <a:rPr lang="en-US" dirty="0"/>
              <a:t>Balcony by Manet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72722" y="552856"/>
            <a:ext cx="4333078" cy="6152744"/>
          </a:xfrm>
        </p:spPr>
      </p:pic>
    </p:spTree>
    <p:extLst>
      <p:ext uri="{BB962C8B-B14F-4D97-AF65-F5344CB8AC3E}">
        <p14:creationId xmlns:p14="http://schemas.microsoft.com/office/powerpoint/2010/main" val="696892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Colossus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505201" y="685801"/>
            <a:ext cx="5457437" cy="6001943"/>
          </a:xfrm>
        </p:spPr>
      </p:pic>
    </p:spTree>
    <p:extLst>
      <p:ext uri="{BB962C8B-B14F-4D97-AF65-F5344CB8AC3E}">
        <p14:creationId xmlns:p14="http://schemas.microsoft.com/office/powerpoint/2010/main" val="6968922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Witches Sabbath</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880808"/>
            <a:ext cx="8991600" cy="2843593"/>
          </a:xfrm>
        </p:spPr>
      </p:pic>
    </p:spTree>
    <p:extLst>
      <p:ext uri="{BB962C8B-B14F-4D97-AF65-F5344CB8AC3E}">
        <p14:creationId xmlns:p14="http://schemas.microsoft.com/office/powerpoint/2010/main" val="6968922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Close up study</a:t>
            </a:r>
          </a:p>
        </p:txBody>
      </p:sp>
      <p:pic>
        <p:nvPicPr>
          <p:cNvPr id="9" name="Content Placeholder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9026" y="629479"/>
            <a:ext cx="4811575" cy="6066771"/>
          </a:xfrm>
        </p:spPr>
      </p:pic>
    </p:spTree>
    <p:extLst>
      <p:ext uri="{BB962C8B-B14F-4D97-AF65-F5344CB8AC3E}">
        <p14:creationId xmlns:p14="http://schemas.microsoft.com/office/powerpoint/2010/main" val="1861827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55584" y="304800"/>
            <a:ext cx="4326417" cy="6324600"/>
          </a:xfrm>
        </p:spPr>
      </p:pic>
    </p:spTree>
    <p:extLst>
      <p:ext uri="{BB962C8B-B14F-4D97-AF65-F5344CB8AC3E}">
        <p14:creationId xmlns:p14="http://schemas.microsoft.com/office/powerpoint/2010/main" val="696892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0"/>
            <a:ext cx="8991600" cy="609600"/>
          </a:xfrm>
        </p:spPr>
        <p:txBody>
          <a:bodyPr>
            <a:normAutofit fontScale="90000"/>
          </a:bodyPr>
          <a:lstStyle/>
          <a:p>
            <a:pPr algn="ctr"/>
            <a:r>
              <a:rPr lang="en-US" dirty="0"/>
              <a:t>The Dream of Reason produces Monsters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8600" y="609600"/>
            <a:ext cx="4419600" cy="6121147"/>
          </a:xfrm>
        </p:spPr>
      </p:pic>
    </p:spTree>
    <p:extLst>
      <p:ext uri="{BB962C8B-B14F-4D97-AF65-F5344CB8AC3E}">
        <p14:creationId xmlns:p14="http://schemas.microsoft.com/office/powerpoint/2010/main" val="696892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7239000" cy="457200"/>
          </a:xfrm>
        </p:spPr>
        <p:txBody>
          <a:bodyPr>
            <a:noAutofit/>
          </a:bodyPr>
          <a:lstStyle/>
          <a:p>
            <a:pPr algn="ctr"/>
            <a:r>
              <a:rPr lang="en-US" sz="3200" dirty="0">
                <a:latin typeface="Times New Roman" pitchFamily="18" charset="0"/>
                <a:cs typeface="Times New Roman" pitchFamily="18" charset="0"/>
              </a:rPr>
              <a:t>Francisco Goya</a:t>
            </a:r>
          </a:p>
        </p:txBody>
      </p:sp>
      <p:sp>
        <p:nvSpPr>
          <p:cNvPr id="3" name="Content Placeholder 2"/>
          <p:cNvSpPr>
            <a:spLocks noGrp="1"/>
          </p:cNvSpPr>
          <p:nvPr>
            <p:ph idx="1"/>
          </p:nvPr>
        </p:nvSpPr>
        <p:spPr>
          <a:xfrm>
            <a:off x="228600" y="609600"/>
            <a:ext cx="11506200" cy="6172200"/>
          </a:xfrm>
        </p:spPr>
        <p:txBody>
          <a:bodyPr>
            <a:noAutofit/>
          </a:bodyPr>
          <a:lstStyle/>
          <a:p>
            <a:r>
              <a:rPr lang="en-US" sz="2200" dirty="0">
                <a:latin typeface="Times New Roman" pitchFamily="18" charset="0"/>
                <a:cs typeface="Times New Roman" pitchFamily="18" charset="0"/>
              </a:rPr>
              <a:t>Francisco Goya was a Spanish painter born in Aragon, located in north Spain.</a:t>
            </a:r>
          </a:p>
          <a:p>
            <a:r>
              <a:rPr lang="en-US" sz="2200" dirty="0">
                <a:latin typeface="Times New Roman" pitchFamily="18" charset="0"/>
                <a:cs typeface="Times New Roman" pitchFamily="18" charset="0"/>
              </a:rPr>
              <a:t>He was a man having complex personality. He was a versatile artist, did paintings, etchings, aquatints, lithography and also worked for tapestry factory.</a:t>
            </a:r>
          </a:p>
          <a:p>
            <a:r>
              <a:rPr lang="en-US" sz="2200" dirty="0">
                <a:latin typeface="Times New Roman" pitchFamily="18" charset="0"/>
                <a:cs typeface="Times New Roman" pitchFamily="18" charset="0"/>
              </a:rPr>
              <a:t>Goya occupies a unique position within the history of Western art, and is often cited as both an Old Master and the first truly modern artist. </a:t>
            </a:r>
          </a:p>
          <a:p>
            <a:r>
              <a:rPr lang="en-US" sz="2200" dirty="0">
                <a:latin typeface="Times New Roman" pitchFamily="18" charset="0"/>
                <a:cs typeface="Times New Roman" pitchFamily="18" charset="0"/>
              </a:rPr>
              <a:t>Goya painted the Spanish royal family, including Charles IV of Spain and Ferdinand VII. </a:t>
            </a:r>
          </a:p>
          <a:p>
            <a:r>
              <a:rPr lang="en-US" sz="2200" dirty="0">
                <a:latin typeface="Times New Roman" pitchFamily="18" charset="0"/>
                <a:cs typeface="Times New Roman" pitchFamily="18" charset="0"/>
              </a:rPr>
              <a:t>His thematic range extended from merry festivals for tapestry, draft cartoons, to scenes of war and human debasement. This evolution reflects the darkening of his temper. </a:t>
            </a:r>
          </a:p>
          <a:p>
            <a:r>
              <a:rPr lang="en-US" sz="2200" dirty="0">
                <a:latin typeface="Times New Roman" pitchFamily="18" charset="0"/>
                <a:cs typeface="Times New Roman" pitchFamily="18" charset="0"/>
              </a:rPr>
              <a:t>Near the end of his life, he became reclusive and produced frightening and obscure paintings of insanity, madness, and fantasy, while the style of the Black Paintings prefigures the expressionist movement.</a:t>
            </a:r>
          </a:p>
          <a:p>
            <a:r>
              <a:rPr lang="en-US" sz="2200" dirty="0">
                <a:latin typeface="Times New Roman" pitchFamily="18" charset="0"/>
                <a:cs typeface="Times New Roman" pitchFamily="18" charset="0"/>
              </a:rPr>
              <a:t>He once said: “The whole world is a farce: its faces, its appearance, its voices—all are a nightmare. Every one wants to seem what they are not, all deceive each other and no one knows himself”.</a:t>
            </a:r>
          </a:p>
          <a:p>
            <a:r>
              <a:rPr lang="en-US" sz="2200" dirty="0">
                <a:latin typeface="Times New Roman" pitchFamily="18" charset="0"/>
                <a:cs typeface="Times New Roman" pitchFamily="18" charset="0"/>
              </a:rPr>
              <a:t>He was inspired by Velazquez and Rembrandt’s use of chiaroscuro, and used the desired light and atmosphere in rendering the mass of a figure in his work.</a:t>
            </a:r>
          </a:p>
          <a:p>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908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Close up study of a painting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76601" y="628130"/>
            <a:ext cx="5966977" cy="6001270"/>
          </a:xfrm>
        </p:spPr>
      </p:pic>
    </p:spTree>
    <p:extLst>
      <p:ext uri="{BB962C8B-B14F-4D97-AF65-F5344CB8AC3E}">
        <p14:creationId xmlns:p14="http://schemas.microsoft.com/office/powerpoint/2010/main" val="18618273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Close up study of an old woman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7193" y="838200"/>
            <a:ext cx="4907918" cy="5715000"/>
          </a:xfrm>
        </p:spPr>
      </p:pic>
    </p:spTree>
    <p:extLst>
      <p:ext uri="{BB962C8B-B14F-4D97-AF65-F5344CB8AC3E}">
        <p14:creationId xmlns:p14="http://schemas.microsoft.com/office/powerpoint/2010/main" val="1861827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The Great Goat</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44698" y="609601"/>
            <a:ext cx="4413503" cy="6096000"/>
          </a:xfrm>
        </p:spPr>
      </p:pic>
    </p:spTree>
    <p:extLst>
      <p:ext uri="{BB962C8B-B14F-4D97-AF65-F5344CB8AC3E}">
        <p14:creationId xmlns:p14="http://schemas.microsoft.com/office/powerpoint/2010/main" val="18618273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Two Old Women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04232" y="1066801"/>
            <a:ext cx="8106568" cy="4632325"/>
          </a:xfrm>
        </p:spPr>
      </p:pic>
    </p:spTree>
    <p:extLst>
      <p:ext uri="{BB962C8B-B14F-4D97-AF65-F5344CB8AC3E}">
        <p14:creationId xmlns:p14="http://schemas.microsoft.com/office/powerpoint/2010/main" val="1861827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Close up study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24656" y="838200"/>
            <a:ext cx="4657344" cy="5633884"/>
          </a:xfrm>
        </p:spPr>
      </p:pic>
    </p:spTree>
    <p:extLst>
      <p:ext uri="{BB962C8B-B14F-4D97-AF65-F5344CB8AC3E}">
        <p14:creationId xmlns:p14="http://schemas.microsoft.com/office/powerpoint/2010/main" val="18618273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248682"/>
            <a:ext cx="4724400" cy="6380719"/>
          </a:xfrm>
        </p:spPr>
      </p:pic>
    </p:spTree>
    <p:extLst>
      <p:ext uri="{BB962C8B-B14F-4D97-AF65-F5344CB8AC3E}">
        <p14:creationId xmlns:p14="http://schemas.microsoft.com/office/powerpoint/2010/main" val="1861827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Time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67198" y="685801"/>
            <a:ext cx="4010002" cy="6003925"/>
          </a:xfrm>
        </p:spPr>
      </p:pic>
    </p:spTree>
    <p:extLst>
      <p:ext uri="{BB962C8B-B14F-4D97-AF65-F5344CB8AC3E}">
        <p14:creationId xmlns:p14="http://schemas.microsoft.com/office/powerpoint/2010/main" val="1861827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The Yard of a Madhouse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45434" y="609600"/>
            <a:ext cx="4536566" cy="6172200"/>
          </a:xfrm>
        </p:spPr>
      </p:pic>
    </p:spTree>
    <p:extLst>
      <p:ext uri="{BB962C8B-B14F-4D97-AF65-F5344CB8AC3E}">
        <p14:creationId xmlns:p14="http://schemas.microsoft.com/office/powerpoint/2010/main" val="1861827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Two Women and a Man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00290" y="609601"/>
            <a:ext cx="3019711" cy="6029357"/>
          </a:xfrm>
        </p:spPr>
      </p:pic>
    </p:spTree>
    <p:extLst>
      <p:ext uri="{BB962C8B-B14F-4D97-AF65-F5344CB8AC3E}">
        <p14:creationId xmlns:p14="http://schemas.microsoft.com/office/powerpoint/2010/main" val="18618273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Goya’s Devil</a:t>
            </a: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38601" y="609600"/>
            <a:ext cx="4282903" cy="6096000"/>
          </a:xfrm>
        </p:spPr>
      </p:pic>
    </p:spTree>
    <p:extLst>
      <p:ext uri="{BB962C8B-B14F-4D97-AF65-F5344CB8AC3E}">
        <p14:creationId xmlns:p14="http://schemas.microsoft.com/office/powerpoint/2010/main" val="3123144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11582400" cy="6324600"/>
          </a:xfrm>
        </p:spPr>
        <p:txBody>
          <a:bodyPr>
            <a:normAutofit/>
          </a:bodyPr>
          <a:lstStyle/>
          <a:p>
            <a:pPr>
              <a:buFont typeface="Wingdings" panose="05000000000000000000" pitchFamily="2" charset="2"/>
              <a:buChar char="§"/>
            </a:pPr>
            <a:r>
              <a:rPr lang="en-US" sz="2200" dirty="0">
                <a:latin typeface="Times New Roman" pitchFamily="18" charset="0"/>
                <a:cs typeface="Times New Roman" pitchFamily="18" charset="0"/>
              </a:rPr>
              <a:t>At the age of 18 he joined the studio of Bayeu where he made cartoons for the royal tapestry factory. He replaced foreign subject matter with scenes from everyday contemporary Spanish life.</a:t>
            </a:r>
          </a:p>
          <a:p>
            <a:r>
              <a:rPr lang="en-US" sz="2200" dirty="0">
                <a:latin typeface="Times New Roman" pitchFamily="18" charset="0"/>
                <a:cs typeface="Times New Roman" pitchFamily="18" charset="0"/>
              </a:rPr>
              <a:t>When he was 30, became the principle designer for tapestry factory, also did a series of cartoons for them. </a:t>
            </a:r>
          </a:p>
          <a:p>
            <a:r>
              <a:rPr lang="en-US" sz="2200" dirty="0">
                <a:latin typeface="Times New Roman" pitchFamily="18" charset="0"/>
                <a:cs typeface="Times New Roman" pitchFamily="18" charset="0"/>
              </a:rPr>
              <a:t>In 1789 he was finally appointed Royal painter by the monarch Charles IV and he devoted himself for his portraits.</a:t>
            </a:r>
          </a:p>
          <a:p>
            <a:r>
              <a:rPr lang="en-US" sz="2200" dirty="0">
                <a:latin typeface="Times New Roman" pitchFamily="18" charset="0"/>
                <a:cs typeface="Times New Roman" pitchFamily="18" charset="0"/>
              </a:rPr>
              <a:t>At the height of his career in 1792, a mysterious illness struck Goya which dramatically altered his life. The outcome was total deafness for the rest of his life.</a:t>
            </a:r>
          </a:p>
          <a:p>
            <a:r>
              <a:rPr lang="en-US" sz="2200" dirty="0">
                <a:latin typeface="Times New Roman" pitchFamily="18" charset="0"/>
                <a:cs typeface="Times New Roman" pitchFamily="18" charset="0"/>
              </a:rPr>
              <a:t>In 1808, Peninsular war started that ended in 1814. Brought out the brutal killings and reaction of the war. The French occupied Spain and they put Napoleon’s brother on throne. </a:t>
            </a:r>
          </a:p>
          <a:p>
            <a:r>
              <a:rPr lang="en-US" sz="2200" dirty="0">
                <a:latin typeface="Times New Roman" pitchFamily="18" charset="0"/>
                <a:cs typeface="Times New Roman" pitchFamily="18" charset="0"/>
              </a:rPr>
              <a:t>Goya’s work of that phase deeply narrate the full account of war’s horror, his reaction was more graphical than any other artist before.</a:t>
            </a:r>
          </a:p>
          <a:p>
            <a:r>
              <a:rPr lang="en-US" sz="2200" dirty="0">
                <a:latin typeface="Times New Roman" pitchFamily="18" charset="0"/>
                <a:cs typeface="Times New Roman" pitchFamily="18" charset="0"/>
              </a:rPr>
              <a:t>He went out that night in the streets of Spain and witnessed the brutal bloodshed and injustice. He also painted the disasters of wars in his own individualistic style.</a:t>
            </a:r>
          </a:p>
          <a:p>
            <a:r>
              <a:rPr lang="en-US" sz="2200" dirty="0">
                <a:latin typeface="Times New Roman" pitchFamily="18" charset="0"/>
                <a:cs typeface="Times New Roman" pitchFamily="18" charset="0"/>
              </a:rPr>
              <a:t>After 1814 he moved to a house of a deaf man where he painted the 14 black paintings. </a:t>
            </a:r>
            <a:r>
              <a:rPr lang="en-US" sz="2400" dirty="0">
                <a:latin typeface="Times New Roman" pitchFamily="18" charset="0"/>
                <a:cs typeface="Times New Roman" pitchFamily="18" charset="0"/>
              </a:rPr>
              <a:t>  </a:t>
            </a:r>
          </a:p>
        </p:txBody>
      </p:sp>
      <p:sp>
        <p:nvSpPr>
          <p:cNvPr id="4" name="Title 1">
            <a:extLst>
              <a:ext uri="{FF2B5EF4-FFF2-40B4-BE49-F238E27FC236}">
                <a16:creationId xmlns:a16="http://schemas.microsoft.com/office/drawing/2014/main" id="{6F355386-9498-4E64-B324-367004477CEA}"/>
              </a:ext>
            </a:extLst>
          </p:cNvPr>
          <p:cNvSpPr>
            <a:spLocks noGrp="1"/>
          </p:cNvSpPr>
          <p:nvPr>
            <p:ph type="title"/>
          </p:nvPr>
        </p:nvSpPr>
        <p:spPr>
          <a:xfrm>
            <a:off x="2514600" y="76200"/>
            <a:ext cx="7239000" cy="457200"/>
          </a:xfrm>
        </p:spPr>
        <p:txBody>
          <a:bodyPr>
            <a:noAutofit/>
          </a:bodyPr>
          <a:lstStyle/>
          <a:p>
            <a:pPr algn="ctr"/>
            <a:r>
              <a:rPr lang="en-US" sz="3200" dirty="0">
                <a:latin typeface="Times New Roman" pitchFamily="18" charset="0"/>
                <a:cs typeface="Times New Roman" pitchFamily="18" charset="0"/>
              </a:rPr>
              <a:t>Francisco Goya</a:t>
            </a:r>
          </a:p>
        </p:txBody>
      </p:sp>
    </p:spTree>
    <p:extLst>
      <p:ext uri="{BB962C8B-B14F-4D97-AF65-F5344CB8AC3E}">
        <p14:creationId xmlns:p14="http://schemas.microsoft.com/office/powerpoint/2010/main" val="6943087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26906" y="625476"/>
            <a:ext cx="7579095" cy="5699125"/>
          </a:xfrm>
        </p:spPr>
      </p:pic>
    </p:spTree>
    <p:extLst>
      <p:ext uri="{BB962C8B-B14F-4D97-AF65-F5344CB8AC3E}">
        <p14:creationId xmlns:p14="http://schemas.microsoft.com/office/powerpoint/2010/main" val="6876325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Saturn Devorning his Son</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454796" y="609600"/>
            <a:ext cx="3317605" cy="6143716"/>
          </a:xfrm>
        </p:spPr>
      </p:pic>
    </p:spTree>
    <p:extLst>
      <p:ext uri="{BB962C8B-B14F-4D97-AF65-F5344CB8AC3E}">
        <p14:creationId xmlns:p14="http://schemas.microsoft.com/office/powerpoint/2010/main" val="31231443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Self Portrait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657600" y="685800"/>
            <a:ext cx="4981268" cy="5867400"/>
          </a:xfrm>
        </p:spPr>
      </p:pic>
    </p:spTree>
    <p:extLst>
      <p:ext uri="{BB962C8B-B14F-4D97-AF65-F5344CB8AC3E}">
        <p14:creationId xmlns:p14="http://schemas.microsoft.com/office/powerpoint/2010/main" val="31231443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Self Portrait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613790"/>
            <a:ext cx="4495800" cy="6091810"/>
          </a:xfrm>
        </p:spPr>
      </p:pic>
    </p:spTree>
    <p:extLst>
      <p:ext uri="{BB962C8B-B14F-4D97-AF65-F5344CB8AC3E}">
        <p14:creationId xmlns:p14="http://schemas.microsoft.com/office/powerpoint/2010/main" val="3123144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Self Portrait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0" y="609600"/>
            <a:ext cx="4754878" cy="6096000"/>
          </a:xfrm>
        </p:spPr>
      </p:pic>
    </p:spTree>
    <p:extLst>
      <p:ext uri="{BB962C8B-B14F-4D97-AF65-F5344CB8AC3E}">
        <p14:creationId xmlns:p14="http://schemas.microsoft.com/office/powerpoint/2010/main" val="3775976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Self Portrait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94476" y="566800"/>
            <a:ext cx="4182724" cy="6062601"/>
          </a:xfrm>
        </p:spPr>
      </p:pic>
    </p:spTree>
    <p:extLst>
      <p:ext uri="{BB962C8B-B14F-4D97-AF65-F5344CB8AC3E}">
        <p14:creationId xmlns:p14="http://schemas.microsoft.com/office/powerpoint/2010/main" val="377597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11353800" cy="5943601"/>
          </a:xfrm>
        </p:spPr>
        <p:txBody>
          <a:bodyPr>
            <a:normAutofit/>
          </a:bodyPr>
          <a:lstStyle/>
          <a:p>
            <a:r>
              <a:rPr lang="en-US" sz="2200" dirty="0">
                <a:latin typeface="Times New Roman" pitchFamily="18" charset="0"/>
                <a:cs typeface="Times New Roman" pitchFamily="18" charset="0"/>
              </a:rPr>
              <a:t>More than anything else, Goya was a great individualist, the Romantic rebel who defied all canons of taste in subject matter and technique…..and often in his personal life.</a:t>
            </a:r>
          </a:p>
          <a:p>
            <a:r>
              <a:rPr lang="en-US" sz="2200" dirty="0">
                <a:latin typeface="Times New Roman" pitchFamily="18" charset="0"/>
                <a:cs typeface="Times New Roman" pitchFamily="18" charset="0"/>
              </a:rPr>
              <a:t>A violent sense of reality expressed through the vivid colors and dynamic rhythms of his canvases, make Goya the arch-symbol of self-expression carried to its highest and most significant point. </a:t>
            </a:r>
          </a:p>
          <a:p>
            <a:r>
              <a:rPr lang="en-US" sz="2200" dirty="0">
                <a:latin typeface="Times New Roman" pitchFamily="18" charset="0"/>
                <a:cs typeface="Times New Roman" pitchFamily="18" charset="0"/>
              </a:rPr>
              <a:t>Standing on the threshold of the modern world, he embraces in his art the Romantic, Realistic, Impressionist and even expressionist points of view.</a:t>
            </a:r>
          </a:p>
          <a:p>
            <a:r>
              <a:rPr lang="en-US" sz="2200" dirty="0">
                <a:latin typeface="Times New Roman" pitchFamily="18" charset="0"/>
                <a:cs typeface="Times New Roman" pitchFamily="18" charset="0"/>
              </a:rPr>
              <a:t>Goya’s entire career was a protest against the conditions of his time. He was a social critic in his way of expressiveness. </a:t>
            </a:r>
          </a:p>
          <a:p>
            <a:r>
              <a:rPr lang="en-US" sz="2200" dirty="0">
                <a:latin typeface="Times New Roman" pitchFamily="18" charset="0"/>
                <a:cs typeface="Times New Roman" pitchFamily="18" charset="0"/>
              </a:rPr>
              <a:t> According to him “Fantasy, abandoned by reason, produces impossible monsters; united with it, she is the mother of the arts and the origin of marvels”. </a:t>
            </a:r>
          </a:p>
          <a:p>
            <a:r>
              <a:rPr lang="en-US" sz="2200" dirty="0">
                <a:latin typeface="Times New Roman" pitchFamily="18" charset="0"/>
                <a:cs typeface="Times New Roman" pitchFamily="18" charset="0"/>
              </a:rPr>
              <a:t>He also said that “The act of painting  is about one heart telling another heart where he found salvation”.</a:t>
            </a:r>
          </a:p>
          <a:p>
            <a:endParaRPr lang="en-US" sz="2400"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pPr>
              <a:buNone/>
            </a:pPr>
            <a:endParaRPr lang="en-US" sz="2200" dirty="0">
              <a:latin typeface="Times New Roman" pitchFamily="18" charset="0"/>
              <a:cs typeface="Times New Roman" pitchFamily="18" charset="0"/>
            </a:endParaRPr>
          </a:p>
        </p:txBody>
      </p:sp>
      <p:sp>
        <p:nvSpPr>
          <p:cNvPr id="4" name="Title 1">
            <a:extLst>
              <a:ext uri="{FF2B5EF4-FFF2-40B4-BE49-F238E27FC236}">
                <a16:creationId xmlns:a16="http://schemas.microsoft.com/office/drawing/2014/main" id="{73203750-0B69-4336-98DD-76E7367DE82C}"/>
              </a:ext>
            </a:extLst>
          </p:cNvPr>
          <p:cNvSpPr>
            <a:spLocks noGrp="1"/>
          </p:cNvSpPr>
          <p:nvPr>
            <p:ph type="title"/>
          </p:nvPr>
        </p:nvSpPr>
        <p:spPr>
          <a:xfrm>
            <a:off x="2514600" y="76200"/>
            <a:ext cx="7239000" cy="457200"/>
          </a:xfrm>
        </p:spPr>
        <p:txBody>
          <a:bodyPr>
            <a:noAutofit/>
          </a:bodyPr>
          <a:lstStyle/>
          <a:p>
            <a:pPr algn="ctr"/>
            <a:r>
              <a:rPr lang="en-US" sz="3200" dirty="0">
                <a:latin typeface="Times New Roman" pitchFamily="18" charset="0"/>
                <a:cs typeface="Times New Roman" pitchFamily="18" charset="0"/>
              </a:rPr>
              <a:t>Francisco Goya</a:t>
            </a:r>
          </a:p>
        </p:txBody>
      </p:sp>
    </p:spTree>
    <p:extLst>
      <p:ext uri="{BB962C8B-B14F-4D97-AF65-F5344CB8AC3E}">
        <p14:creationId xmlns:p14="http://schemas.microsoft.com/office/powerpoint/2010/main" val="11476051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7239000" cy="457200"/>
          </a:xfrm>
        </p:spPr>
        <p:txBody>
          <a:bodyPr>
            <a:noAutofit/>
          </a:bodyPr>
          <a:lstStyle/>
          <a:p>
            <a:pPr algn="ctr"/>
            <a:r>
              <a:rPr lang="en-US" sz="3200" dirty="0">
                <a:latin typeface="Times New Roman" pitchFamily="18" charset="0"/>
                <a:cs typeface="Times New Roman" pitchFamily="18" charset="0"/>
              </a:rPr>
              <a:t>Analysis</a:t>
            </a:r>
          </a:p>
        </p:txBody>
      </p:sp>
      <p:sp>
        <p:nvSpPr>
          <p:cNvPr id="3" name="Content Placeholder 2"/>
          <p:cNvSpPr>
            <a:spLocks noGrp="1"/>
          </p:cNvSpPr>
          <p:nvPr>
            <p:ph idx="1"/>
          </p:nvPr>
        </p:nvSpPr>
        <p:spPr>
          <a:xfrm>
            <a:off x="152400" y="762000"/>
            <a:ext cx="11811000" cy="5943600"/>
          </a:xfrm>
        </p:spPr>
        <p:txBody>
          <a:bodyPr>
            <a:noAutofit/>
          </a:bodyPr>
          <a:lstStyle/>
          <a:p>
            <a:r>
              <a:rPr lang="en-US" sz="2200" dirty="0">
                <a:latin typeface="Times New Roman" pitchFamily="18" charset="0"/>
                <a:cs typeface="Times New Roman" pitchFamily="18" charset="0"/>
              </a:rPr>
              <a:t>Goya painted the formal portraits of the Spanish Court skillfully, and highlighted the wealth and power of the royal household. On the other hand, these works have been seen to contain veiled, even sly, criticisms of the ineffectual rulers and their circle.</a:t>
            </a:r>
          </a:p>
          <a:p>
            <a:r>
              <a:rPr lang="en-US" sz="2200" dirty="0">
                <a:latin typeface="Times New Roman" pitchFamily="18" charset="0"/>
                <a:cs typeface="Times New Roman" pitchFamily="18" charset="0"/>
              </a:rPr>
              <a:t>Goya was one of the greatest printmakers of all times, and was famous for his achievements in etching and aquatint. He created four major print portfolios during his career: the </a:t>
            </a:r>
            <a:r>
              <a:rPr lang="en-US" sz="2200" i="1" dirty="0">
                <a:latin typeface="Times New Roman" panose="02020603050405020304" pitchFamily="18" charset="0"/>
                <a:cs typeface="Times New Roman" panose="02020603050405020304" pitchFamily="18" charset="0"/>
              </a:rPr>
              <a:t>Caprichos</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Proverbios</a:t>
            </a:r>
            <a:r>
              <a:rPr lang="en-US" sz="2200" dirty="0">
                <a:latin typeface="Times New Roman" panose="02020603050405020304" pitchFamily="18" charset="0"/>
                <a:cs typeface="Times New Roman" panose="02020603050405020304" pitchFamily="18" charset="0"/>
              </a:rPr>
              <a:t>, </a:t>
            </a:r>
            <a:r>
              <a:rPr lang="en-US" sz="2200" i="1" dirty="0">
                <a:latin typeface="Times New Roman" panose="02020603050405020304" pitchFamily="18" charset="0"/>
                <a:cs typeface="Times New Roman" panose="02020603050405020304" pitchFamily="18" charset="0"/>
              </a:rPr>
              <a:t>Tauromaquia</a:t>
            </a:r>
            <a:r>
              <a:rPr lang="en-US" sz="2200" dirty="0">
                <a:latin typeface="Times New Roman" panose="02020603050405020304" pitchFamily="18" charset="0"/>
                <a:cs typeface="Times New Roman" panose="02020603050405020304" pitchFamily="18" charset="0"/>
              </a:rPr>
              <a:t>, and </a:t>
            </a:r>
            <a:r>
              <a:rPr lang="en-US" sz="2200" i="1" dirty="0">
                <a:latin typeface="Times New Roman" panose="02020603050405020304" pitchFamily="18" charset="0"/>
                <a:cs typeface="Times New Roman" panose="02020603050405020304" pitchFamily="18" charset="0"/>
              </a:rPr>
              <a:t>The Disasters of War</a:t>
            </a:r>
            <a:r>
              <a:rPr lang="en-US" sz="2200" dirty="0">
                <a:latin typeface="Times New Roman" pitchFamily="18" charset="0"/>
                <a:cs typeface="Times New Roman" pitchFamily="18" charset="0"/>
              </a:rPr>
              <a:t>. Perhaps even more than his paintings, these works reflect the artist’s originality and his true opinions about the social and political events of his day. The subject matter of his etchings veers from dreamlike to grotesque, documentary to imaginary, and humorous to harshly satirical.</a:t>
            </a:r>
          </a:p>
          <a:p>
            <a:r>
              <a:rPr lang="en-US" sz="2200" dirty="0">
                <a:latin typeface="Times New Roman" panose="02020603050405020304" pitchFamily="18" charset="0"/>
                <a:cs typeface="Times New Roman" panose="02020603050405020304" pitchFamily="18" charset="0"/>
              </a:rPr>
              <a:t>Women occupy a central place within Goya’s </a:t>
            </a:r>
            <a:r>
              <a:rPr lang="en-US" sz="2200" i="1" dirty="0">
                <a:latin typeface="Times New Roman" panose="02020603050405020304" pitchFamily="18" charset="0"/>
                <a:cs typeface="Times New Roman" panose="02020603050405020304" pitchFamily="18" charset="0"/>
              </a:rPr>
              <a:t>compositions</a:t>
            </a:r>
            <a:r>
              <a:rPr lang="en-US" sz="2200" dirty="0">
                <a:latin typeface="Times New Roman" panose="02020603050405020304" pitchFamily="18" charset="0"/>
                <a:cs typeface="Times New Roman" panose="02020603050405020304" pitchFamily="18" charset="0"/>
              </a:rPr>
              <a:t>, and his images of </a:t>
            </a:r>
            <a:r>
              <a:rPr lang="en-US" sz="2200" i="1" dirty="0" err="1">
                <a:latin typeface="Times New Roman" panose="02020603050405020304" pitchFamily="18" charset="0"/>
                <a:cs typeface="Times New Roman" panose="02020603050405020304" pitchFamily="18" charset="0"/>
              </a:rPr>
              <a:t>majas</a:t>
            </a:r>
            <a:r>
              <a:rPr lang="en-US" sz="2200" dirty="0">
                <a:latin typeface="Times New Roman" panose="02020603050405020304" pitchFamily="18" charset="0"/>
                <a:cs typeface="Times New Roman" panose="02020603050405020304" pitchFamily="18" charset="0"/>
              </a:rPr>
              <a:t> (the stylish and outlandish members of Spain’s lower classes in the 18</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and 19</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anose="02020603050405020304" pitchFamily="18" charset="0"/>
                <a:cs typeface="Times New Roman" panose="02020603050405020304" pitchFamily="18" charset="0"/>
              </a:rPr>
              <a:t> centuries), witches, and queens are some of his most daring and modern interpretations, depicting women in possession of their own powers, whether political or sexual. Many of these works have led to speculation about Goya’s private life, for example his supposed affair with the Duchess of Alba.</a:t>
            </a:r>
          </a:p>
        </p:txBody>
      </p:sp>
    </p:spTree>
    <p:extLst>
      <p:ext uri="{BB962C8B-B14F-4D97-AF65-F5344CB8AC3E}">
        <p14:creationId xmlns:p14="http://schemas.microsoft.com/office/powerpoint/2010/main" val="104241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76200"/>
            <a:ext cx="7239000" cy="457200"/>
          </a:xfrm>
        </p:spPr>
        <p:txBody>
          <a:bodyPr>
            <a:noAutofit/>
          </a:bodyPr>
          <a:lstStyle/>
          <a:p>
            <a:pPr algn="ctr"/>
            <a:r>
              <a:rPr lang="en-US" sz="3200" dirty="0">
                <a:latin typeface="Times New Roman" pitchFamily="18" charset="0"/>
                <a:cs typeface="Times New Roman" pitchFamily="18" charset="0"/>
              </a:rPr>
              <a:t>Analysis </a:t>
            </a:r>
          </a:p>
        </p:txBody>
      </p:sp>
      <p:sp>
        <p:nvSpPr>
          <p:cNvPr id="3" name="Content Placeholder 2"/>
          <p:cNvSpPr>
            <a:spLocks noGrp="1"/>
          </p:cNvSpPr>
          <p:nvPr>
            <p:ph idx="1"/>
          </p:nvPr>
        </p:nvSpPr>
        <p:spPr>
          <a:xfrm>
            <a:off x="152400" y="685800"/>
            <a:ext cx="11277600" cy="5867400"/>
          </a:xfrm>
        </p:spPr>
        <p:txBody>
          <a:bodyPr>
            <a:noAutofit/>
          </a:bodyPr>
          <a:lstStyle/>
          <a:p>
            <a:r>
              <a:rPr lang="en-US" sz="2200" dirty="0">
                <a:latin typeface="Times New Roman" panose="02020603050405020304" pitchFamily="18" charset="0"/>
                <a:cs typeface="Times New Roman" panose="02020603050405020304" pitchFamily="18" charset="0"/>
              </a:rPr>
              <a:t>Goya’s late paintings are among the darkest and most mysterious of his creations. His series of 14 paintings from his farmhouse on the outskirts of Madrid (the so-called “Black Paintings”) contain images of violence, despair, evil, and longing. They are the pessimistic expressions of an aging, deaf artist who was disillusioned with society and struggling with his own sanity. </a:t>
            </a:r>
          </a:p>
          <a:p>
            <a:r>
              <a:rPr lang="en-US" sz="2200" dirty="0">
                <a:latin typeface="Times New Roman" pitchFamily="18" charset="0"/>
                <a:cs typeface="Times New Roman" pitchFamily="18" charset="0"/>
              </a:rPr>
              <a:t>His art embodies Romanticism’s emphasis on subjectivity, imagination, and emotion, characteristics reflected most notably in his prints and later private paintings. At the same time, Goya was an astute observer of the world around him, and his art responded directly to the tumultuous events of his day, from the liberations of the Enlightenment, to the suppressions of the Inquisition, to the horrors of war following the Napoleonic invasion. </a:t>
            </a:r>
          </a:p>
          <a:p>
            <a:r>
              <a:rPr lang="en-US" sz="2200" dirty="0">
                <a:latin typeface="Times New Roman" pitchFamily="18" charset="0"/>
                <a:cs typeface="Times New Roman" pitchFamily="18" charset="0"/>
              </a:rPr>
              <a:t>Both for its inventiveness and its political engagement, Goya’s art had an enormous impact on later modern artists. His unflinching scenes from the Peninsular War presaged the works of Pablo Picasso in the 20</a:t>
            </a:r>
            <a:r>
              <a:rPr lang="en-US" sz="2200" baseline="30000" dirty="0">
                <a:latin typeface="Times New Roman" panose="02020603050405020304" pitchFamily="18" charset="0"/>
                <a:cs typeface="Times New Roman" panose="02020603050405020304" pitchFamily="18" charset="0"/>
              </a:rPr>
              <a:t>th</a:t>
            </a:r>
            <a:r>
              <a:rPr lang="en-US" sz="2200" dirty="0">
                <a:latin typeface="Times New Roman" pitchFamily="18" charset="0"/>
                <a:cs typeface="Times New Roman" pitchFamily="18" charset="0"/>
              </a:rPr>
              <a:t> century, while his exploration of bizarre and dreamlike subjects in the </a:t>
            </a:r>
            <a:r>
              <a:rPr lang="en-US" sz="2200" i="1" dirty="0">
                <a:latin typeface="Times New Roman" panose="02020603050405020304" pitchFamily="18" charset="0"/>
                <a:cs typeface="Times New Roman" panose="02020603050405020304" pitchFamily="18" charset="0"/>
              </a:rPr>
              <a:t>Caprichos</a:t>
            </a:r>
            <a:r>
              <a:rPr lang="en-US" sz="2200" dirty="0">
                <a:latin typeface="Times New Roman" pitchFamily="18" charset="0"/>
                <a:cs typeface="Times New Roman" pitchFamily="18" charset="0"/>
              </a:rPr>
              <a:t> laid the foundation for Surrealists like Salvador Dali. Goya’s influence extends to the 21</a:t>
            </a:r>
            <a:r>
              <a:rPr lang="en-US" sz="2200" baseline="30000" dirty="0">
                <a:latin typeface="Times New Roman" panose="02020603050405020304" pitchFamily="18" charset="0"/>
                <a:cs typeface="Times New Roman" panose="02020603050405020304" pitchFamily="18" charset="0"/>
              </a:rPr>
              <a:t>st</a:t>
            </a:r>
            <a:r>
              <a:rPr lang="en-US" sz="2200" dirty="0">
                <a:latin typeface="Times New Roman" pitchFamily="18" charset="0"/>
                <a:cs typeface="Times New Roman" pitchFamily="18" charset="0"/>
              </a:rPr>
              <a:t> century, as contemporary artists have also drawn inspiration from the artist’s grotesque imagery and searing social commentary.</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536969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8E4B4-92A0-428E-971E-5CC799E404FB}"/>
              </a:ext>
            </a:extLst>
          </p:cNvPr>
          <p:cNvSpPr>
            <a:spLocks noGrp="1"/>
          </p:cNvSpPr>
          <p:nvPr>
            <p:ph idx="1"/>
          </p:nvPr>
        </p:nvSpPr>
        <p:spPr>
          <a:xfrm>
            <a:off x="1066800" y="2362201"/>
            <a:ext cx="10058400" cy="2057399"/>
          </a:xfrm>
        </p:spPr>
        <p:txBody>
          <a:bodyPr>
            <a:normAutofit/>
          </a:bodyPr>
          <a:lstStyle/>
          <a:p>
            <a:pPr marL="45720" indent="0" algn="ctr">
              <a:buNone/>
            </a:pPr>
            <a:endParaRPr lang="en-US" sz="2400" i="1" dirty="0">
              <a:latin typeface="Times New Roman" panose="02020603050405020304" pitchFamily="18" charset="0"/>
              <a:cs typeface="Times New Roman" panose="02020603050405020304" pitchFamily="18" charset="0"/>
            </a:endParaRPr>
          </a:p>
          <a:p>
            <a:pPr marL="45720" indent="0" algn="ctr">
              <a:buNone/>
            </a:pPr>
            <a:r>
              <a:rPr lang="en-US" sz="2400" i="1" dirty="0">
                <a:latin typeface="Times New Roman" panose="02020603050405020304" pitchFamily="18" charset="0"/>
                <a:cs typeface="Times New Roman" panose="02020603050405020304" pitchFamily="18" charset="0"/>
              </a:rPr>
              <a:t>“My work is very simple. My art reveals idealism and truth”</a:t>
            </a:r>
          </a:p>
          <a:p>
            <a:pPr marL="45720" indent="0" algn="ctr">
              <a:buNone/>
            </a:pPr>
            <a:r>
              <a:rPr lang="en-US" sz="2400" dirty="0">
                <a:latin typeface="Times New Roman" panose="02020603050405020304" pitchFamily="18" charset="0"/>
                <a:cs typeface="Times New Roman" panose="02020603050405020304" pitchFamily="18" charset="0"/>
              </a:rPr>
              <a:t>                                                                                               Francisco Goya</a:t>
            </a:r>
          </a:p>
          <a:p>
            <a:pPr marL="45720" indent="0" algn="ctr">
              <a:buNone/>
            </a:pP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7114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38400" y="0"/>
            <a:ext cx="7315200" cy="609600"/>
          </a:xfrm>
        </p:spPr>
        <p:txBody>
          <a:bodyPr>
            <a:normAutofit fontScale="90000"/>
          </a:bodyPr>
          <a:lstStyle/>
          <a:p>
            <a:pPr algn="ctr"/>
            <a:r>
              <a:rPr lang="en-US" dirty="0"/>
              <a:t>The Parasol</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2628" y="930276"/>
            <a:ext cx="8314372" cy="5699125"/>
          </a:xfrm>
        </p:spPr>
      </p:pic>
    </p:spTree>
    <p:extLst>
      <p:ext uri="{BB962C8B-B14F-4D97-AF65-F5344CB8AC3E}">
        <p14:creationId xmlns:p14="http://schemas.microsoft.com/office/powerpoint/2010/main" val="36446062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e">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Perspective</Template>
  <TotalTime>278</TotalTime>
  <Words>1273</Words>
  <Application>Microsoft Office PowerPoint</Application>
  <PresentationFormat>Widescreen</PresentationFormat>
  <Paragraphs>84</Paragraphs>
  <Slides>45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45</vt:i4>
      </vt:variant>
    </vt:vector>
  </HeadingPairs>
  <TitlesOfParts>
    <vt:vector size="50" baseType="lpstr">
      <vt:lpstr>Arial</vt:lpstr>
      <vt:lpstr>Calibri</vt:lpstr>
      <vt:lpstr>Times New Roman</vt:lpstr>
      <vt:lpstr>Wingdings</vt:lpstr>
      <vt:lpstr>Perspective</vt:lpstr>
      <vt:lpstr>      Francisco Goya       (1746-1828) </vt:lpstr>
      <vt:lpstr>PowerPoint Presentation</vt:lpstr>
      <vt:lpstr>Francisco Goya</vt:lpstr>
      <vt:lpstr>Francisco Goya</vt:lpstr>
      <vt:lpstr>Francisco Goya</vt:lpstr>
      <vt:lpstr>Analysis</vt:lpstr>
      <vt:lpstr>Analysis </vt:lpstr>
      <vt:lpstr>PowerPoint Presentation</vt:lpstr>
      <vt:lpstr>The Parasol</vt:lpstr>
      <vt:lpstr>La Cometa</vt:lpstr>
      <vt:lpstr>Bull Fight</vt:lpstr>
      <vt:lpstr>Bull Fight</vt:lpstr>
      <vt:lpstr>Family of Charles IV</vt:lpstr>
      <vt:lpstr>La Meninas by Velazquez</vt:lpstr>
      <vt:lpstr>Duchess of Alba</vt:lpstr>
      <vt:lpstr>Portrait of a woman</vt:lpstr>
      <vt:lpstr>Portrait of a woman</vt:lpstr>
      <vt:lpstr>Manuel Osorio De Zuniga</vt:lpstr>
      <vt:lpstr>3rd May, 1808</vt:lpstr>
      <vt:lpstr>Nude Maja</vt:lpstr>
      <vt:lpstr>Clothed Maja</vt:lpstr>
      <vt:lpstr>Majas on Balcony</vt:lpstr>
      <vt:lpstr>Maja and Celestina</vt:lpstr>
      <vt:lpstr>Balcony by Manet</vt:lpstr>
      <vt:lpstr>Colossus</vt:lpstr>
      <vt:lpstr>Witches Sabbath</vt:lpstr>
      <vt:lpstr>Close up study</vt:lpstr>
      <vt:lpstr>PowerPoint Presentation</vt:lpstr>
      <vt:lpstr>The Dream of Reason produces Monsters</vt:lpstr>
      <vt:lpstr>Close up study of a painting</vt:lpstr>
      <vt:lpstr>Close up study of an old woman</vt:lpstr>
      <vt:lpstr>The Great Goat</vt:lpstr>
      <vt:lpstr>Two Old Women</vt:lpstr>
      <vt:lpstr>Close up study</vt:lpstr>
      <vt:lpstr>PowerPoint Presentation</vt:lpstr>
      <vt:lpstr>Time</vt:lpstr>
      <vt:lpstr>The Yard of a Madhouse</vt:lpstr>
      <vt:lpstr>Two Women and a Man</vt:lpstr>
      <vt:lpstr>Goya’s Devil</vt:lpstr>
      <vt:lpstr>PowerPoint Presentation</vt:lpstr>
      <vt:lpstr>Saturn Devorning his Son</vt:lpstr>
      <vt:lpstr>Self Portrait</vt:lpstr>
      <vt:lpstr>Self Portrait</vt:lpstr>
      <vt:lpstr>Self Portrait</vt:lpstr>
      <vt:lpstr>Self Portrait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Francisco Goya       (1746-1828) </dc:title>
  <dc:creator>acer</dc:creator>
  <cp:lastModifiedBy>Admin</cp:lastModifiedBy>
  <cp:revision>96</cp:revision>
  <dcterms:created xsi:type="dcterms:W3CDTF">2012-11-17T16:56:04Z</dcterms:created>
  <dcterms:modified xsi:type="dcterms:W3CDTF">2020-05-14T21:05:20Z</dcterms:modified>
</cp:coreProperties>
</file>